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3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72" r:id="rId4"/>
    <p:sldId id="257" r:id="rId5"/>
    <p:sldId id="274" r:id="rId6"/>
    <p:sldId id="258" r:id="rId7"/>
    <p:sldId id="266" r:id="rId8"/>
    <p:sldId id="275" r:id="rId9"/>
    <p:sldId id="268" r:id="rId10"/>
    <p:sldId id="277" r:id="rId11"/>
    <p:sldId id="276" r:id="rId12"/>
    <p:sldId id="273" r:id="rId13"/>
    <p:sldId id="261" r:id="rId14"/>
    <p:sldId id="269" r:id="rId15"/>
    <p:sldId id="264" r:id="rId16"/>
    <p:sldId id="271" r:id="rId17"/>
  </p:sldIdLst>
  <p:sldSz cx="12192000" cy="6858000"/>
  <p:notesSz cx="6858000" cy="9144000"/>
  <p:embeddedFontLst>
    <p:embeddedFont>
      <p:font typeface="Adobe Heiti Std R" panose="020B0400000000000000" pitchFamily="34" charset="-128"/>
      <p:regular r:id="rId19"/>
    </p:embeddedFont>
    <p:embeddedFont>
      <p:font typeface="Bebas Neue" panose="020B0606020202050201" pitchFamily="34" charset="0"/>
      <p:regular r:id="rId20"/>
    </p:embeddedFont>
    <p:embeddedFont>
      <p:font typeface="Bell MT" panose="02020503060305020303" pitchFamily="18" charset="0"/>
      <p:regular r:id="rId21"/>
      <p:bold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lS1ecXDorGDqpz6bhGqXUmg8P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5B5"/>
    <a:srgbClr val="00CC99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6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99963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44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358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39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0166056" cy="6858000"/>
          </a:xfrm>
          <a:custGeom>
            <a:avLst/>
            <a:gdLst/>
            <a:ahLst/>
            <a:cxnLst/>
            <a:rect l="l" t="t" r="r" b="b"/>
            <a:pathLst>
              <a:path w="10499885" h="7213600" extrusionOk="0">
                <a:moveTo>
                  <a:pt x="1669143" y="0"/>
                </a:moveTo>
                <a:cubicBezTo>
                  <a:pt x="1485295" y="156028"/>
                  <a:pt x="1303868" y="295124"/>
                  <a:pt x="1277258" y="449943"/>
                </a:cubicBezTo>
                <a:cubicBezTo>
                  <a:pt x="1250648" y="604762"/>
                  <a:pt x="1192591" y="890210"/>
                  <a:pt x="1509486" y="928915"/>
                </a:cubicBezTo>
                <a:cubicBezTo>
                  <a:pt x="2061029" y="1020839"/>
                  <a:pt x="2569028" y="924076"/>
                  <a:pt x="3178629" y="798286"/>
                </a:cubicBezTo>
                <a:cubicBezTo>
                  <a:pt x="3725334" y="701524"/>
                  <a:pt x="4443791" y="442686"/>
                  <a:pt x="4818743" y="508000"/>
                </a:cubicBezTo>
                <a:cubicBezTo>
                  <a:pt x="5193695" y="573314"/>
                  <a:pt x="5416248" y="861182"/>
                  <a:pt x="5428343" y="1190172"/>
                </a:cubicBezTo>
                <a:cubicBezTo>
                  <a:pt x="5440438" y="1519162"/>
                  <a:pt x="4951791" y="2034419"/>
                  <a:pt x="4891315" y="2481943"/>
                </a:cubicBezTo>
                <a:cubicBezTo>
                  <a:pt x="4830839" y="2929467"/>
                  <a:pt x="4855029" y="3645506"/>
                  <a:pt x="5065486" y="3875315"/>
                </a:cubicBezTo>
                <a:cubicBezTo>
                  <a:pt x="5275943" y="4105124"/>
                  <a:pt x="5716210" y="3795486"/>
                  <a:pt x="6154058" y="3860800"/>
                </a:cubicBezTo>
                <a:cubicBezTo>
                  <a:pt x="6591906" y="3926114"/>
                  <a:pt x="7010401" y="3964819"/>
                  <a:pt x="7692572" y="4267200"/>
                </a:cubicBezTo>
                <a:cubicBezTo>
                  <a:pt x="8374743" y="4569581"/>
                  <a:pt x="9794724" y="5188857"/>
                  <a:pt x="10247086" y="5675086"/>
                </a:cubicBezTo>
                <a:cubicBezTo>
                  <a:pt x="10699448" y="6161315"/>
                  <a:pt x="10406743" y="7184572"/>
                  <a:pt x="10406743" y="7184572"/>
                </a:cubicBezTo>
                <a:lnTo>
                  <a:pt x="10406743" y="7184572"/>
                </a:lnTo>
                <a:lnTo>
                  <a:pt x="0" y="7213600"/>
                </a:lnTo>
                <a:cubicBezTo>
                  <a:pt x="4838" y="4809067"/>
                  <a:pt x="9677" y="2404533"/>
                  <a:pt x="14515" y="0"/>
                </a:cubicBezTo>
                <a:lnTo>
                  <a:pt x="1669143" y="0"/>
                </a:lnTo>
                <a:close/>
              </a:path>
            </a:pathLst>
          </a:custGeom>
          <a:solidFill>
            <a:srgbClr val="2E75B5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4589538" y="677478"/>
            <a:ext cx="7602462" cy="6180522"/>
            <a:chOff x="-13251" y="0"/>
            <a:chExt cx="8216348" cy="7329246"/>
          </a:xfrm>
        </p:grpSpPr>
        <p:sp>
          <p:nvSpPr>
            <p:cNvPr id="86" name="Google Shape;86;p1"/>
            <p:cNvSpPr/>
            <p:nvPr/>
          </p:nvSpPr>
          <p:spPr>
            <a:xfrm>
              <a:off x="437321" y="5049078"/>
              <a:ext cx="7300235" cy="2280168"/>
            </a:xfrm>
            <a:prstGeom prst="rect">
              <a:avLst/>
            </a:prstGeom>
            <a:solidFill>
              <a:srgbClr val="A9C7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3251" y="0"/>
              <a:ext cx="8216348" cy="57969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"/>
          <p:cNvSpPr txBox="1"/>
          <p:nvPr/>
        </p:nvSpPr>
        <p:spPr>
          <a:xfrm>
            <a:off x="508591" y="430525"/>
            <a:ext cx="404393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dk1"/>
                </a:solidFill>
                <a:latin typeface="Bebas Neue"/>
                <a:sym typeface="Bebas Neue"/>
              </a:rPr>
              <a:t>Columbia Asia hospital analysis</a:t>
            </a:r>
            <a:endParaRPr dirty="0"/>
          </a:p>
        </p:txBody>
      </p:sp>
      <p:sp>
        <p:nvSpPr>
          <p:cNvPr id="114" name="Google Shape;114;p1"/>
          <p:cNvSpPr/>
          <p:nvPr/>
        </p:nvSpPr>
        <p:spPr>
          <a:xfrm>
            <a:off x="-384191" y="5232224"/>
            <a:ext cx="3746612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By </a:t>
            </a:r>
            <a:r>
              <a:rPr lang="en-US" sz="2400" dirty="0">
                <a:solidFill>
                  <a:schemeClr val="dk1"/>
                </a:solidFill>
              </a:rPr>
              <a:t>Sai Sweatha 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0" y="0"/>
            <a:ext cx="4572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AD3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93BAEA-55B4-B140-E6F7-97E12E05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latin typeface="Bebas Neue" panose="020B0606020202050201" pitchFamily="34" charset="0"/>
              </a:rPr>
              <a:t>Demographic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F3359F-7360-74CD-E6A0-0823BB2A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6892" y="1643776"/>
            <a:ext cx="4990307" cy="3690224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White people visit each department the most.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General practice department leads with the number of visits in each age group.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age group 30-40 visits the hospital most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For gender, there is no major difference.</a:t>
            </a:r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8B1FE9D-C1DB-19A2-07CE-D6FFD6FBC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97249"/>
              </p:ext>
            </p:extLst>
          </p:nvPr>
        </p:nvGraphicFramePr>
        <p:xfrm>
          <a:off x="685800" y="1690688"/>
          <a:ext cx="6097587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97016" imgH="4213713" progId="Word.Document.12">
                  <p:embed/>
                </p:oleObj>
              </mc:Choice>
              <mc:Fallback>
                <p:oleObj name="Document" r:id="rId3" imgW="6097016" imgH="42137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690688"/>
                        <a:ext cx="6097587" cy="421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09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64CB1F0E-6FD5-DF2B-17A9-BF139E783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62709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64CB1F0E-6FD5-DF2B-17A9-BF139E783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87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5" descr="C:\Users\ADMIN\OneDrive\Desktop\New folder\customer-icon-emotions-satisfaction-meter-vector-30013100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11667"/>
          <a:stretch/>
        </p:blipFill>
        <p:spPr bwMode="auto">
          <a:xfrm>
            <a:off x="-76200" y="5410599"/>
            <a:ext cx="2281911" cy="18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ABDF7-E775-E341-98DD-09C65458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latin typeface="Bebas Neue" panose="020B0606020202050201" pitchFamily="34" charset="0"/>
              </a:rPr>
              <a:t>AREA FOR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3C7C1-8D5A-D8FD-B3D7-EF85E4788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1349" y="2234499"/>
            <a:ext cx="6304754" cy="2632287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The department with the least number of zero satisfaction scores indicates there is a need for improvement.</a:t>
            </a:r>
          </a:p>
          <a:p>
            <a:pPr algn="just"/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table, it is understood that patients of white racial background have poor satisfaction scores.</a:t>
            </a:r>
          </a:p>
          <a:p>
            <a:pPr marL="114300" indent="0" algn="just">
              <a:buNone/>
            </a:pPr>
            <a:endParaRPr lang="en-IN" dirty="0"/>
          </a:p>
        </p:txBody>
      </p:sp>
      <p:pic>
        <p:nvPicPr>
          <p:cNvPr id="10" name="Picture 9" descr="A blue and white rectangular object with white text&#10;&#10;Description automatically generated">
            <a:extLst>
              <a:ext uri="{FF2B5EF4-FFF2-40B4-BE49-F238E27FC236}">
                <a16:creationId xmlns:a16="http://schemas.microsoft.com/office/drawing/2014/main" id="{5E72E95A-7BDC-1798-84BC-5C68D30C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6" y="2041228"/>
            <a:ext cx="4879753" cy="3018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79A06-45C4-B4B3-8430-DA40DFDDC95B}"/>
              </a:ext>
            </a:extLst>
          </p:cNvPr>
          <p:cNvSpPr txBox="1"/>
          <p:nvPr/>
        </p:nvSpPr>
        <p:spPr>
          <a:xfrm>
            <a:off x="9906000" y="5867400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CONT….</a:t>
            </a:r>
          </a:p>
        </p:txBody>
      </p:sp>
    </p:spTree>
    <p:extLst>
      <p:ext uri="{BB962C8B-B14F-4D97-AF65-F5344CB8AC3E}">
        <p14:creationId xmlns:p14="http://schemas.microsoft.com/office/powerpoint/2010/main" val="33397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8592" y="762000"/>
            <a:ext cx="381766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 txBox="1"/>
          <p:nvPr/>
        </p:nvSpPr>
        <p:spPr>
          <a:xfrm>
            <a:off x="152400" y="3313"/>
            <a:ext cx="663170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Doctor-patient ratio </a:t>
            </a:r>
            <a:endParaRPr sz="7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0600" y="2057400"/>
            <a:ext cx="32689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In the </a:t>
            </a:r>
            <a:r>
              <a:rPr lang="en-US" sz="2000" b="1" dirty="0">
                <a:latin typeface="Bell MT" panose="02020503060305020303" pitchFamily="18" charset="0"/>
              </a:rPr>
              <a:t>General Practice department</a:t>
            </a:r>
            <a:r>
              <a:rPr lang="en-US" sz="2000" dirty="0">
                <a:latin typeface="Bell MT" panose="02020503060305020303" pitchFamily="18" charset="0"/>
              </a:rPr>
              <a:t>, a total of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7240</a:t>
            </a:r>
            <a:r>
              <a:rPr lang="en-US" sz="2000" dirty="0">
                <a:latin typeface="Bell MT" panose="02020503060305020303" pitchFamily="18" charset="0"/>
              </a:rPr>
              <a:t> patient visit, but currently, there are only 3 doctors.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Therefore, hiring an additional </a:t>
            </a:r>
            <a:r>
              <a:rPr lang="en-US" sz="2000" dirty="0">
                <a:solidFill>
                  <a:srgbClr val="FF0000"/>
                </a:solidFill>
                <a:latin typeface="Bell MT" panose="02020503060305020303" pitchFamily="18" charset="0"/>
              </a:rPr>
              <a:t>2-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3 doctors </a:t>
            </a:r>
            <a:r>
              <a:rPr lang="en-US" sz="2000" dirty="0">
                <a:latin typeface="Bell MT" panose="02020503060305020303" pitchFamily="18" charset="0"/>
              </a:rPr>
              <a:t>for the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General Practice department</a:t>
            </a:r>
            <a:r>
              <a:rPr lang="en-US" sz="2000" dirty="0">
                <a:latin typeface="Bell MT" panose="02020503060305020303" pitchFamily="18" charset="0"/>
              </a:rPr>
              <a:t> would be beneficial.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C5869-A724-75EB-6146-5B11E5807C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48" y="1143000"/>
            <a:ext cx="4385845" cy="4813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6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2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87"/>
          <a:stretch/>
        </p:blipFill>
        <p:spPr>
          <a:xfrm>
            <a:off x="4437046" y="1600200"/>
            <a:ext cx="7422471" cy="419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1933326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It's clear that Orthopedics and General practice have the highest revenue, while Renal has the lowest revenue</a:t>
            </a:r>
            <a:r>
              <a:rPr lang="en-US" dirty="0"/>
              <a:t>.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4038600"/>
            <a:ext cx="29146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83524-4392-9432-2E26-E3557CC9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>
                <a:latin typeface="Bebas Neue" panose="020B0606020202050201" pitchFamily="34" charset="0"/>
              </a:rPr>
              <a:t>REVENUE OF DEPARTMENTS</a:t>
            </a:r>
          </a:p>
        </p:txBody>
      </p:sp>
    </p:spTree>
    <p:extLst>
      <p:ext uri="{BB962C8B-B14F-4D97-AF65-F5344CB8AC3E}">
        <p14:creationId xmlns:p14="http://schemas.microsoft.com/office/powerpoint/2010/main" val="36124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B286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409406"/>
            <a:ext cx="451802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52451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1600200"/>
            <a:ext cx="556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Bell MT" panose="02020503060305020303" pitchFamily="18" charset="0"/>
              </a:rPr>
              <a:t>The total revenue for the year </a:t>
            </a:r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2019 </a:t>
            </a:r>
            <a:r>
              <a:rPr lang="en-US" sz="2400" dirty="0">
                <a:latin typeface="Bell MT" panose="02020503060305020303" pitchFamily="18" charset="0"/>
              </a:rPr>
              <a:t>was </a:t>
            </a:r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$240,408,248</a:t>
            </a:r>
            <a:r>
              <a:rPr lang="en-US" sz="2400" dirty="0">
                <a:latin typeface="Bell MT" panose="02020503060305020303" pitchFamily="18" charset="0"/>
              </a:rPr>
              <a:t>, and for the year 2020, </a:t>
            </a:r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$268,900,869</a:t>
            </a:r>
            <a:r>
              <a:rPr lang="en-US" sz="2400" dirty="0">
                <a:latin typeface="Bell MT" panose="02020503060305020303" pitchFamily="18" charset="0"/>
              </a:rPr>
              <a:t> showing an increase of </a:t>
            </a:r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$28,492,621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1" y="4419600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Bell MT" panose="02020503060305020303" pitchFamily="18" charset="0"/>
              </a:rPr>
              <a:t>This indicates that the hospital is making a </a:t>
            </a:r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profit</a:t>
            </a:r>
            <a:r>
              <a:rPr lang="en-US" sz="2000" dirty="0">
                <a:latin typeface="Bell MT" panose="02020503060305020303" pitchFamily="18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6AF0AB-3910-C7C9-58EB-77F063F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latin typeface="Bebas Neue" panose="020B0606020202050201" pitchFamily="34" charset="0"/>
              </a:rPr>
              <a:t>YEARLY REVENUE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"/>
          <p:cNvSpPr/>
          <p:nvPr/>
        </p:nvSpPr>
        <p:spPr>
          <a:xfrm>
            <a:off x="0" y="0"/>
            <a:ext cx="10166056" cy="6858000"/>
          </a:xfrm>
          <a:custGeom>
            <a:avLst/>
            <a:gdLst/>
            <a:ahLst/>
            <a:cxnLst/>
            <a:rect l="l" t="t" r="r" b="b"/>
            <a:pathLst>
              <a:path w="10499885" h="7213600" extrusionOk="0">
                <a:moveTo>
                  <a:pt x="1669143" y="0"/>
                </a:moveTo>
                <a:cubicBezTo>
                  <a:pt x="1485295" y="156028"/>
                  <a:pt x="1303868" y="295124"/>
                  <a:pt x="1277258" y="449943"/>
                </a:cubicBezTo>
                <a:cubicBezTo>
                  <a:pt x="1250648" y="604762"/>
                  <a:pt x="1192591" y="890210"/>
                  <a:pt x="1509486" y="928915"/>
                </a:cubicBezTo>
                <a:cubicBezTo>
                  <a:pt x="2061029" y="1020839"/>
                  <a:pt x="2569028" y="924076"/>
                  <a:pt x="3178629" y="798286"/>
                </a:cubicBezTo>
                <a:cubicBezTo>
                  <a:pt x="3725334" y="701524"/>
                  <a:pt x="4443791" y="442686"/>
                  <a:pt x="4818743" y="508000"/>
                </a:cubicBezTo>
                <a:cubicBezTo>
                  <a:pt x="5193695" y="573314"/>
                  <a:pt x="5416248" y="861182"/>
                  <a:pt x="5428343" y="1190172"/>
                </a:cubicBezTo>
                <a:cubicBezTo>
                  <a:pt x="5440438" y="1519162"/>
                  <a:pt x="4951791" y="2034419"/>
                  <a:pt x="4891315" y="2481943"/>
                </a:cubicBezTo>
                <a:cubicBezTo>
                  <a:pt x="4830839" y="2929467"/>
                  <a:pt x="4855029" y="3645506"/>
                  <a:pt x="5065486" y="3875315"/>
                </a:cubicBezTo>
                <a:cubicBezTo>
                  <a:pt x="5275943" y="4105124"/>
                  <a:pt x="5716210" y="3795486"/>
                  <a:pt x="6154058" y="3860800"/>
                </a:cubicBezTo>
                <a:cubicBezTo>
                  <a:pt x="6591906" y="3926114"/>
                  <a:pt x="7010401" y="3964819"/>
                  <a:pt x="7692572" y="4267200"/>
                </a:cubicBezTo>
                <a:cubicBezTo>
                  <a:pt x="8374743" y="4569581"/>
                  <a:pt x="9794724" y="5188857"/>
                  <a:pt x="10247086" y="5675086"/>
                </a:cubicBezTo>
                <a:cubicBezTo>
                  <a:pt x="10699448" y="6161315"/>
                  <a:pt x="10406743" y="7184572"/>
                  <a:pt x="10406743" y="7184572"/>
                </a:cubicBezTo>
                <a:lnTo>
                  <a:pt x="10406743" y="7184572"/>
                </a:lnTo>
                <a:lnTo>
                  <a:pt x="0" y="7213600"/>
                </a:lnTo>
                <a:cubicBezTo>
                  <a:pt x="4838" y="4809067"/>
                  <a:pt x="9677" y="2404533"/>
                  <a:pt x="14515" y="0"/>
                </a:cubicBezTo>
                <a:lnTo>
                  <a:pt x="1669143" y="0"/>
                </a:lnTo>
                <a:close/>
              </a:path>
            </a:pathLst>
          </a:custGeom>
          <a:solidFill>
            <a:srgbClr val="2E75B5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0"/>
          <p:cNvSpPr txBox="1"/>
          <p:nvPr/>
        </p:nvSpPr>
        <p:spPr>
          <a:xfrm>
            <a:off x="223364" y="4284018"/>
            <a:ext cx="40439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/>
          </a:p>
        </p:txBody>
      </p:sp>
      <p:pic>
        <p:nvPicPr>
          <p:cNvPr id="519" name="Google Shape;5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957" y="429780"/>
            <a:ext cx="7156023" cy="5724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4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8A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39370" y="2103750"/>
            <a:ext cx="1498311" cy="43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"/>
          <p:cNvSpPr/>
          <p:nvPr/>
        </p:nvSpPr>
        <p:spPr>
          <a:xfrm>
            <a:off x="3632629" y="1921742"/>
            <a:ext cx="7620001" cy="546320"/>
          </a:xfrm>
          <a:prstGeom prst="roundRect">
            <a:avLst>
              <a:gd name="adj" fmla="val 32456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Number of department- 7</a:t>
            </a:r>
            <a:endParaRPr dirty="0"/>
          </a:p>
        </p:txBody>
      </p:sp>
      <p:sp>
        <p:nvSpPr>
          <p:cNvPr id="326" name="Google Shape;326;p5"/>
          <p:cNvSpPr/>
          <p:nvPr/>
        </p:nvSpPr>
        <p:spPr>
          <a:xfrm>
            <a:off x="3632629" y="3347956"/>
            <a:ext cx="7620001" cy="546320"/>
          </a:xfrm>
          <a:prstGeom prst="roundRect">
            <a:avLst>
              <a:gd name="adj" fmla="val 32456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Total Number of visits-9216</a:t>
            </a:r>
            <a:endParaRPr dirty="0"/>
          </a:p>
        </p:txBody>
      </p:sp>
      <p:sp>
        <p:nvSpPr>
          <p:cNvPr id="327" name="Google Shape;327;p5"/>
          <p:cNvSpPr/>
          <p:nvPr/>
        </p:nvSpPr>
        <p:spPr>
          <a:xfrm>
            <a:off x="3632629" y="5487279"/>
            <a:ext cx="7620001" cy="546320"/>
          </a:xfrm>
          <a:prstGeom prst="roundRect">
            <a:avLst>
              <a:gd name="adj" fmla="val 32456"/>
            </a:avLst>
          </a:prstGeom>
          <a:solidFill>
            <a:srgbClr val="954E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Average Satisfaction score- 4.99</a:t>
            </a:r>
            <a:endParaRPr lang="en-US" sz="2800" dirty="0"/>
          </a:p>
        </p:txBody>
      </p:sp>
      <p:sp>
        <p:nvSpPr>
          <p:cNvPr id="328" name="Google Shape;328;p5"/>
          <p:cNvSpPr/>
          <p:nvPr/>
        </p:nvSpPr>
        <p:spPr>
          <a:xfrm>
            <a:off x="3632629" y="4774170"/>
            <a:ext cx="7620001" cy="546320"/>
          </a:xfrm>
          <a:prstGeom prst="roundRect">
            <a:avLst>
              <a:gd name="adj" fmla="val 32456"/>
            </a:avLst>
          </a:prstGeom>
          <a:solidFill>
            <a:srgbClr val="FFCB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Bebas Neue"/>
                <a:sym typeface="Bebas Neue"/>
              </a:rPr>
              <a:t>Total revenue-$509m </a:t>
            </a:r>
            <a:endParaRPr dirty="0"/>
          </a:p>
        </p:txBody>
      </p:sp>
      <p:sp>
        <p:nvSpPr>
          <p:cNvPr id="329" name="Google Shape;329;p5"/>
          <p:cNvSpPr/>
          <p:nvPr/>
        </p:nvSpPr>
        <p:spPr>
          <a:xfrm>
            <a:off x="3632629" y="2634849"/>
            <a:ext cx="7620001" cy="546320"/>
          </a:xfrm>
          <a:prstGeom prst="roundRect">
            <a:avLst>
              <a:gd name="adj" fmla="val 32456"/>
            </a:avLst>
          </a:prstGeom>
          <a:solidFill>
            <a:srgbClr val="E66E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Bebas Neue"/>
                <a:sym typeface="Bebas Neue"/>
              </a:rPr>
              <a:t>Number of doctors- 22</a:t>
            </a:r>
            <a:endParaRPr dirty="0"/>
          </a:p>
        </p:txBody>
      </p:sp>
      <p:sp>
        <p:nvSpPr>
          <p:cNvPr id="331" name="Google Shape;331;p5"/>
          <p:cNvSpPr/>
          <p:nvPr/>
        </p:nvSpPr>
        <p:spPr>
          <a:xfrm flipH="1">
            <a:off x="609600" y="304800"/>
            <a:ext cx="2743200" cy="1616942"/>
          </a:xfrm>
          <a:prstGeom prst="wedgeRoundRectCallout">
            <a:avLst>
              <a:gd name="adj1" fmla="val -5901"/>
              <a:gd name="adj2" fmla="val 70197"/>
              <a:gd name="adj3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Short info</a:t>
            </a:r>
            <a:endParaRPr lang="en-US" sz="4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6;p5">
            <a:extLst>
              <a:ext uri="{FF2B5EF4-FFF2-40B4-BE49-F238E27FC236}">
                <a16:creationId xmlns:a16="http://schemas.microsoft.com/office/drawing/2014/main" id="{B7DC9A96-5E32-EF7F-9500-0BF6FAF672AF}"/>
              </a:ext>
            </a:extLst>
          </p:cNvPr>
          <p:cNvSpPr/>
          <p:nvPr/>
        </p:nvSpPr>
        <p:spPr>
          <a:xfrm>
            <a:off x="3632629" y="4061063"/>
            <a:ext cx="7620001" cy="546320"/>
          </a:xfrm>
          <a:prstGeom prst="roundRect">
            <a:avLst>
              <a:gd name="adj" fmla="val 324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Number of years considered -2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6" grpId="0" animBg="1"/>
      <p:bldP spid="327" grpId="0" animBg="1"/>
      <p:bldP spid="328" grpId="0" animBg="1"/>
      <p:bldP spid="329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28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70018-3D68-B589-27D1-3029CF2C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latin typeface="Bebas Neue" panose="020B0606020202050201" pitchFamily="34" charset="0"/>
              </a:rPr>
              <a:t>Patient DEMOGRAPHY</a:t>
            </a:r>
          </a:p>
        </p:txBody>
      </p:sp>
      <p:pic>
        <p:nvPicPr>
          <p:cNvPr id="7" name="Picture 6" descr="A blue and white striped background with white text&#10;&#10;Description automatically generated">
            <a:extLst>
              <a:ext uri="{FF2B5EF4-FFF2-40B4-BE49-F238E27FC236}">
                <a16:creationId xmlns:a16="http://schemas.microsoft.com/office/drawing/2014/main" id="{2DB5A690-6A30-918D-35E1-122B9C98C7D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40837" y="2438400"/>
            <a:ext cx="4359763" cy="313416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Picture 8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9178E0FF-EE4C-9DCA-95A6-5B78D386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138327" y="2438400"/>
            <a:ext cx="3496163" cy="3134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63EDA-CC7E-B8D0-8197-A5837F232800}"/>
              </a:ext>
            </a:extLst>
          </p:cNvPr>
          <p:cNvSpPr txBox="1"/>
          <p:nvPr/>
        </p:nvSpPr>
        <p:spPr>
          <a:xfrm>
            <a:off x="440837" y="1974910"/>
            <a:ext cx="3693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RACIAL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01A4C-C71F-BA6E-3715-A7F12FEB29FC}"/>
              </a:ext>
            </a:extLst>
          </p:cNvPr>
          <p:cNvSpPr txBox="1"/>
          <p:nvPr/>
        </p:nvSpPr>
        <p:spPr>
          <a:xfrm>
            <a:off x="5562600" y="199147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AGE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94C98-9401-129A-ECFA-03475E2B2E5F}"/>
              </a:ext>
            </a:extLst>
          </p:cNvPr>
          <p:cNvSpPr txBox="1"/>
          <p:nvPr/>
        </p:nvSpPr>
        <p:spPr>
          <a:xfrm>
            <a:off x="9288811" y="1991475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GENDER</a:t>
            </a:r>
          </a:p>
        </p:txBody>
      </p:sp>
      <p:pic>
        <p:nvPicPr>
          <p:cNvPr id="16" name="Picture 15" descr="A red and white flag with black text&#10;&#10;Description automatically generated">
            <a:extLst>
              <a:ext uri="{FF2B5EF4-FFF2-40B4-BE49-F238E27FC236}">
                <a16:creationId xmlns:a16="http://schemas.microsoft.com/office/drawing/2014/main" id="{45235BFB-1C5E-6A06-CA83-19C960EAD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 b="8775"/>
          <a:stretch/>
        </p:blipFill>
        <p:spPr>
          <a:xfrm>
            <a:off x="8972217" y="2449827"/>
            <a:ext cx="3042327" cy="19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5B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D49A94-8C20-EBE0-2659-E97BE7F6CF0F}"/>
              </a:ext>
            </a:extLst>
          </p:cNvPr>
          <p:cNvGrpSpPr/>
          <p:nvPr/>
        </p:nvGrpSpPr>
        <p:grpSpPr>
          <a:xfrm>
            <a:off x="8865012" y="-1075276"/>
            <a:ext cx="1536192" cy="5012853"/>
            <a:chOff x="1984146" y="-1205975"/>
            <a:chExt cx="1536192" cy="5012853"/>
          </a:xfrm>
        </p:grpSpPr>
        <p:grpSp>
          <p:nvGrpSpPr>
            <p:cNvPr id="159" name="Google Shape;159;p2"/>
            <p:cNvGrpSpPr/>
            <p:nvPr/>
          </p:nvGrpSpPr>
          <p:grpSpPr>
            <a:xfrm>
              <a:off x="1984146" y="-1205975"/>
              <a:ext cx="1536192" cy="5012853"/>
              <a:chOff x="323258" y="-672037"/>
              <a:chExt cx="1762546" cy="5336823"/>
            </a:xfrm>
          </p:grpSpPr>
          <p:sp>
            <p:nvSpPr>
              <p:cNvPr id="160" name="Google Shape;160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B1540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E66E1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70508" y="2440454"/>
                <a:ext cx="1040791" cy="1040791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57546" y="3518223"/>
                <a:ext cx="1253755" cy="655167"/>
              </a:xfrm>
              <a:prstGeom prst="rect">
                <a:avLst/>
              </a:prstGeom>
              <a:solidFill>
                <a:srgbClr val="E66E1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gastroenterology</a:t>
                </a:r>
                <a:endParaRPr dirty="0"/>
              </a:p>
            </p:txBody>
          </p:sp>
          <p:sp>
            <p:nvSpPr>
              <p:cNvPr id="167" name="Google Shape;167;p2"/>
              <p:cNvSpPr txBox="1"/>
              <p:nvPr/>
            </p:nvSpPr>
            <p:spPr>
              <a:xfrm>
                <a:off x="567406" y="4261668"/>
                <a:ext cx="1259543" cy="3931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Bebas Neue" panose="020B0604020202020204" charset="0"/>
                  </a:rPr>
                  <a:t>178</a:t>
                </a:r>
                <a:endParaRPr sz="1800" dirty="0">
                  <a:latin typeface="Bebas Neue" panose="020B0604020202020204" charset="0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E66E1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27" name="Picture 3" descr="C:\Users\ADMIN\OneDrive\Desktop\New folder\download (5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838" y="1969359"/>
              <a:ext cx="576072" cy="51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474FAB-D32F-91CB-74FE-448B03EDE8EB}"/>
              </a:ext>
            </a:extLst>
          </p:cNvPr>
          <p:cNvGrpSpPr/>
          <p:nvPr/>
        </p:nvGrpSpPr>
        <p:grpSpPr>
          <a:xfrm>
            <a:off x="24569" y="-1095537"/>
            <a:ext cx="1704740" cy="4964602"/>
            <a:chOff x="3644452" y="-1154602"/>
            <a:chExt cx="1536192" cy="4964602"/>
          </a:xfrm>
        </p:grpSpPr>
        <p:grpSp>
          <p:nvGrpSpPr>
            <p:cNvPr id="171" name="Google Shape;171;p2"/>
            <p:cNvGrpSpPr/>
            <p:nvPr/>
          </p:nvGrpSpPr>
          <p:grpSpPr>
            <a:xfrm>
              <a:off x="3644452" y="-1154602"/>
              <a:ext cx="1536192" cy="4964602"/>
              <a:chOff x="323258" y="-672037"/>
              <a:chExt cx="1762546" cy="5336823"/>
            </a:xfrm>
          </p:grpSpPr>
          <p:sp>
            <p:nvSpPr>
              <p:cNvPr id="172" name="Google Shape;172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E2AC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C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683051" y="2419707"/>
                <a:ext cx="1040791" cy="1040791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636840" y="3673614"/>
                <a:ext cx="1133211" cy="598701"/>
              </a:xfrm>
              <a:prstGeom prst="rect">
                <a:avLst/>
              </a:prstGeom>
              <a:solidFill>
                <a:srgbClr val="FFC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General practice</a:t>
                </a:r>
                <a:endParaRPr dirty="0"/>
              </a:p>
            </p:txBody>
          </p:sp>
          <p:sp>
            <p:nvSpPr>
              <p:cNvPr id="179" name="Google Shape;179;p2"/>
              <p:cNvSpPr txBox="1"/>
              <p:nvPr/>
            </p:nvSpPr>
            <p:spPr>
              <a:xfrm>
                <a:off x="567406" y="4203944"/>
                <a:ext cx="1259543" cy="396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Bebas Neue"/>
                    <a:sym typeface="Bebas Neue"/>
                  </a:rPr>
                  <a:t>7240</a:t>
                </a:r>
                <a:endParaRPr dirty="0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FFC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28" name="Picture 4" descr="C:\Users\ADMIN\OneDrive\Desktop\New folder\Doctor 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907" y="1908861"/>
              <a:ext cx="576072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27AB3-0EDC-041B-7545-A22D58FE8EB7}"/>
              </a:ext>
            </a:extLst>
          </p:cNvPr>
          <p:cNvGrpSpPr/>
          <p:nvPr/>
        </p:nvGrpSpPr>
        <p:grpSpPr>
          <a:xfrm>
            <a:off x="7159241" y="-1032584"/>
            <a:ext cx="1536192" cy="4927468"/>
            <a:chOff x="5353996" y="-1117468"/>
            <a:chExt cx="1536192" cy="4927468"/>
          </a:xfrm>
        </p:grpSpPr>
        <p:grpSp>
          <p:nvGrpSpPr>
            <p:cNvPr id="183" name="Google Shape;183;p2"/>
            <p:cNvGrpSpPr/>
            <p:nvPr/>
          </p:nvGrpSpPr>
          <p:grpSpPr>
            <a:xfrm>
              <a:off x="5353996" y="-1117468"/>
              <a:ext cx="1536192" cy="4927468"/>
              <a:chOff x="323258" y="-672037"/>
              <a:chExt cx="1762546" cy="5336823"/>
            </a:xfrm>
          </p:grpSpPr>
          <p:sp>
            <p:nvSpPr>
              <p:cNvPr id="184" name="Google Shape;184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70A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648112" y="2451898"/>
                <a:ext cx="1040791" cy="1040791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36840" y="3795563"/>
                <a:ext cx="1190109" cy="40838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neurology</a:t>
                </a:r>
                <a:endParaRPr dirty="0"/>
              </a:p>
            </p:txBody>
          </p:sp>
          <p:sp>
            <p:nvSpPr>
              <p:cNvPr id="191" name="Google Shape;191;p2"/>
              <p:cNvSpPr txBox="1"/>
              <p:nvPr/>
            </p:nvSpPr>
            <p:spPr>
              <a:xfrm>
                <a:off x="614474" y="4203944"/>
                <a:ext cx="1259543" cy="399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Bebas Neue"/>
                    <a:sym typeface="Bebas Neue"/>
                  </a:rPr>
                  <a:t>193</a:t>
                </a:r>
                <a:endParaRPr dirty="0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29" name="Picture 5" descr="C:\Users\ADMIN\OneDrive\Desktop\New folder\images.jp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484" y="1929927"/>
              <a:ext cx="576072" cy="54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C7BA21-C715-DDB7-7AF4-3EDCF9394F7D}"/>
              </a:ext>
            </a:extLst>
          </p:cNvPr>
          <p:cNvGrpSpPr/>
          <p:nvPr/>
        </p:nvGrpSpPr>
        <p:grpSpPr>
          <a:xfrm>
            <a:off x="1898888" y="-1020727"/>
            <a:ext cx="1536192" cy="4903755"/>
            <a:chOff x="7040768" y="-1093756"/>
            <a:chExt cx="1536192" cy="4903755"/>
          </a:xfrm>
        </p:grpSpPr>
        <p:grpSp>
          <p:nvGrpSpPr>
            <p:cNvPr id="195" name="Google Shape;195;p2"/>
            <p:cNvGrpSpPr/>
            <p:nvPr/>
          </p:nvGrpSpPr>
          <p:grpSpPr>
            <a:xfrm>
              <a:off x="7040768" y="-1093756"/>
              <a:ext cx="1536192" cy="4903755"/>
              <a:chOff x="323258" y="-672037"/>
              <a:chExt cx="1762546" cy="5510102"/>
            </a:xfrm>
          </p:grpSpPr>
          <p:sp>
            <p:nvSpPr>
              <p:cNvPr id="196" name="Google Shape;196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2E75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323258" y="3186065"/>
                <a:ext cx="1760376" cy="165200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51279" y="2425506"/>
                <a:ext cx="1040791" cy="104079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7407" y="3795563"/>
                <a:ext cx="1331146" cy="5664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orthopedics</a:t>
                </a:r>
                <a:endParaRPr dirty="0"/>
              </a:p>
            </p:txBody>
          </p:sp>
          <p:sp>
            <p:nvSpPr>
              <p:cNvPr id="203" name="Google Shape;203;p2"/>
              <p:cNvSpPr txBox="1"/>
              <p:nvPr/>
            </p:nvSpPr>
            <p:spPr>
              <a:xfrm>
                <a:off x="603207" y="4388610"/>
                <a:ext cx="1259543" cy="414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Bebas Neue"/>
                    <a:sym typeface="Bebas Neue"/>
                  </a:rPr>
                  <a:t>995</a:t>
                </a:r>
                <a:endParaRPr dirty="0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30" name="Picture 6" descr="C:\Users\ADMIN\OneDrive\Desktop\New folder\download (7)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2025" y="1836411"/>
              <a:ext cx="576072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61143A-F68C-C501-6D6E-9145CFB129A0}"/>
              </a:ext>
            </a:extLst>
          </p:cNvPr>
          <p:cNvGrpSpPr/>
          <p:nvPr/>
        </p:nvGrpSpPr>
        <p:grpSpPr>
          <a:xfrm>
            <a:off x="3604659" y="-1046836"/>
            <a:ext cx="1677884" cy="4955972"/>
            <a:chOff x="8761516" y="-1117468"/>
            <a:chExt cx="1677884" cy="4955972"/>
          </a:xfrm>
        </p:grpSpPr>
        <p:grpSp>
          <p:nvGrpSpPr>
            <p:cNvPr id="99" name="Google Shape;147;p2"/>
            <p:cNvGrpSpPr/>
            <p:nvPr/>
          </p:nvGrpSpPr>
          <p:grpSpPr>
            <a:xfrm>
              <a:off x="8761516" y="-1117468"/>
              <a:ext cx="1677884" cy="4955972"/>
              <a:chOff x="323258" y="-672037"/>
              <a:chExt cx="1762546" cy="5371098"/>
            </a:xfrm>
          </p:grpSpPr>
          <p:sp>
            <p:nvSpPr>
              <p:cNvPr id="100" name="Google Shape;148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9B30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49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50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51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52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53;p2"/>
              <p:cNvSpPr/>
              <p:nvPr/>
            </p:nvSpPr>
            <p:spPr>
              <a:xfrm>
                <a:off x="683051" y="2461940"/>
                <a:ext cx="1040791" cy="1040792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54;p2"/>
              <p:cNvSpPr/>
              <p:nvPr/>
            </p:nvSpPr>
            <p:spPr>
              <a:xfrm>
                <a:off x="412390" y="3631888"/>
                <a:ext cx="1486164" cy="714947"/>
              </a:xfrm>
              <a:prstGeom prst="rect">
                <a:avLst/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physiotherapy</a:t>
                </a:r>
                <a:endParaRPr dirty="0"/>
              </a:p>
            </p:txBody>
          </p:sp>
          <p:sp>
            <p:nvSpPr>
              <p:cNvPr id="107" name="Google Shape;155;p2"/>
              <p:cNvSpPr txBox="1"/>
              <p:nvPr/>
            </p:nvSpPr>
            <p:spPr>
              <a:xfrm>
                <a:off x="606445" y="4298837"/>
                <a:ext cx="1259543" cy="400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Bebas Neue"/>
                    <a:sym typeface="Bebas Neue"/>
                  </a:rPr>
                  <a:t>276</a:t>
                </a:r>
                <a:endParaRPr dirty="0"/>
              </a:p>
            </p:txBody>
          </p:sp>
          <p:sp>
            <p:nvSpPr>
              <p:cNvPr id="108" name="Google Shape;156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31" name="Picture 7" descr="C:\Users\ADMIN\OneDrive\Desktop\New folder\download (8)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780" y="1927251"/>
              <a:ext cx="576072" cy="57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01C9F7-ED32-C0F0-1CBE-E1F9EAFC83CF}"/>
              </a:ext>
            </a:extLst>
          </p:cNvPr>
          <p:cNvGrpSpPr/>
          <p:nvPr/>
        </p:nvGrpSpPr>
        <p:grpSpPr>
          <a:xfrm>
            <a:off x="10570780" y="-882311"/>
            <a:ext cx="1536192" cy="4822460"/>
            <a:chOff x="10575367" y="-1012460"/>
            <a:chExt cx="1536192" cy="4822460"/>
          </a:xfrm>
        </p:grpSpPr>
        <p:grpSp>
          <p:nvGrpSpPr>
            <p:cNvPr id="207" name="Google Shape;207;p2"/>
            <p:cNvGrpSpPr/>
            <p:nvPr/>
          </p:nvGrpSpPr>
          <p:grpSpPr>
            <a:xfrm>
              <a:off x="10575367" y="-1012460"/>
              <a:ext cx="1536192" cy="4822460"/>
              <a:chOff x="323258" y="-672037"/>
              <a:chExt cx="1762546" cy="5336823"/>
            </a:xfrm>
          </p:grpSpPr>
          <p:sp>
            <p:nvSpPr>
              <p:cNvPr id="208" name="Google Shape;208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54E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636840" y="2471532"/>
                <a:ext cx="1040791" cy="1040792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636840" y="3795563"/>
                <a:ext cx="1133211" cy="354971"/>
              </a:xfrm>
              <a:prstGeom prst="rect">
                <a:avLst/>
              </a:prstGeom>
              <a:solidFill>
                <a:srgbClr val="954E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renal</a:t>
                </a:r>
                <a:endParaRPr dirty="0"/>
              </a:p>
            </p:txBody>
          </p:sp>
          <p:sp>
            <p:nvSpPr>
              <p:cNvPr id="215" name="Google Shape;215;p2"/>
              <p:cNvSpPr txBox="1"/>
              <p:nvPr/>
            </p:nvSpPr>
            <p:spPr>
              <a:xfrm>
                <a:off x="567406" y="4203944"/>
                <a:ext cx="1259543" cy="40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Bebas Neue" panose="020B0604020202020204" charset="0"/>
                  </a:rPr>
                  <a:t>86</a:t>
                </a:r>
                <a:endParaRPr sz="1800" dirty="0">
                  <a:latin typeface="Bebas Neue" panose="020B0604020202020204" charset="0"/>
                </a:endParaR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954E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32" name="Picture 8" descr="C:\Users\ADMIN\OneDrive\Desktop\New folder\download (2).jpe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5475" y="2054776"/>
              <a:ext cx="576072" cy="48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F1917B-CF1B-63F9-588B-811778068897}"/>
              </a:ext>
            </a:extLst>
          </p:cNvPr>
          <p:cNvGrpSpPr/>
          <p:nvPr/>
        </p:nvGrpSpPr>
        <p:grpSpPr>
          <a:xfrm>
            <a:off x="5452122" y="-1047059"/>
            <a:ext cx="1537540" cy="4956418"/>
            <a:chOff x="245010" y="-1146417"/>
            <a:chExt cx="1537540" cy="4956418"/>
          </a:xfrm>
        </p:grpSpPr>
        <p:grpSp>
          <p:nvGrpSpPr>
            <p:cNvPr id="147" name="Google Shape;147;p2"/>
            <p:cNvGrpSpPr/>
            <p:nvPr/>
          </p:nvGrpSpPr>
          <p:grpSpPr>
            <a:xfrm>
              <a:off x="245010" y="-1146417"/>
              <a:ext cx="1537540" cy="4956418"/>
              <a:chOff x="323258" y="-672037"/>
              <a:chExt cx="1762546" cy="5336823"/>
            </a:xfrm>
          </p:grpSpPr>
          <p:sp>
            <p:nvSpPr>
              <p:cNvPr id="148" name="Google Shape;148;p2"/>
              <p:cNvSpPr/>
              <p:nvPr/>
            </p:nvSpPr>
            <p:spPr>
              <a:xfrm rot="264095" flipH="1">
                <a:off x="1161058" y="-672037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9B30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23258" y="2119470"/>
                <a:ext cx="1760376" cy="10884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323258" y="3186066"/>
                <a:ext cx="1760376" cy="1478720"/>
              </a:xfrm>
              <a:prstGeom prst="round2SameRect">
                <a:avLst>
                  <a:gd name="adj1" fmla="val 1451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711301" y="2119470"/>
                <a:ext cx="374503" cy="2545316"/>
              </a:xfrm>
              <a:custGeom>
                <a:avLst/>
                <a:gdLst/>
                <a:ahLst/>
                <a:cxnLst/>
                <a:rect l="l" t="t" r="r" b="b"/>
                <a:pathLst>
                  <a:path w="374503" h="2545316" extrusionOk="0">
                    <a:moveTo>
                      <a:pt x="33154" y="2545316"/>
                    </a:moveTo>
                    <a:lnTo>
                      <a:pt x="193095" y="2545316"/>
                    </a:lnTo>
                    <a:cubicBezTo>
                      <a:pt x="293284" y="2545316"/>
                      <a:pt x="374503" y="2464097"/>
                      <a:pt x="374503" y="2363908"/>
                    </a:cubicBezTo>
                    <a:lnTo>
                      <a:pt x="374503" y="1478720"/>
                    </a:lnTo>
                    <a:lnTo>
                      <a:pt x="374503" y="1456891"/>
                    </a:lnTo>
                    <a:lnTo>
                      <a:pt x="374503" y="214562"/>
                    </a:lnTo>
                    <a:cubicBezTo>
                      <a:pt x="374503" y="96063"/>
                      <a:pt x="278440" y="0"/>
                      <a:pt x="159941" y="0"/>
                    </a:cubicBezTo>
                    <a:lnTo>
                      <a:pt x="0" y="0"/>
                    </a:lnTo>
                    <a:cubicBezTo>
                      <a:pt x="118499" y="0"/>
                      <a:pt x="214562" y="96063"/>
                      <a:pt x="214562" y="214562"/>
                    </a:cubicBezTo>
                    <a:lnTo>
                      <a:pt x="214562" y="1456891"/>
                    </a:lnTo>
                    <a:lnTo>
                      <a:pt x="214562" y="1478720"/>
                    </a:lnTo>
                    <a:lnTo>
                      <a:pt x="214562" y="2363908"/>
                    </a:lnTo>
                    <a:cubicBezTo>
                      <a:pt x="214562" y="2464097"/>
                      <a:pt x="133343" y="2545316"/>
                      <a:pt x="33154" y="2545316"/>
                    </a:cubicBezTo>
                    <a:close/>
                  </a:path>
                </a:pathLst>
              </a:custGeom>
              <a:solidFill>
                <a:schemeClr val="dk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961284" y="1897935"/>
                <a:ext cx="484324" cy="443070"/>
              </a:xfrm>
              <a:prstGeom prst="blockArc">
                <a:avLst>
                  <a:gd name="adj1" fmla="val 10800000"/>
                  <a:gd name="adj2" fmla="val 21599999"/>
                  <a:gd name="adj3" fmla="val 1658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70509" y="2400986"/>
                <a:ext cx="1040791" cy="1040790"/>
              </a:xfrm>
              <a:prstGeom prst="ellipse">
                <a:avLst/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35229" y="3543471"/>
                <a:ext cx="1214198" cy="428351"/>
              </a:xfrm>
              <a:prstGeom prst="rect">
                <a:avLst/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Bebas Neue"/>
                    <a:sym typeface="Bebas Neue"/>
                  </a:rPr>
                  <a:t>cardiology</a:t>
                </a:r>
                <a:endParaRPr dirty="0"/>
              </a:p>
            </p:txBody>
          </p:sp>
          <p:sp>
            <p:nvSpPr>
              <p:cNvPr id="155" name="Google Shape;155;p2"/>
              <p:cNvSpPr txBox="1"/>
              <p:nvPr/>
            </p:nvSpPr>
            <p:spPr>
              <a:xfrm>
                <a:off x="567405" y="4203943"/>
                <a:ext cx="1259543" cy="3976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Bebas Neue"/>
                    <a:sym typeface="Bebas Neue"/>
                  </a:rPr>
                  <a:t>248</a:t>
                </a:r>
                <a:endParaRPr dirty="0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-264095">
                <a:off x="956232" y="-665818"/>
                <a:ext cx="262042" cy="2752855"/>
              </a:xfrm>
              <a:prstGeom prst="roundRect">
                <a:avLst>
                  <a:gd name="adj" fmla="val 16667"/>
                </a:avLst>
              </a:prstGeom>
              <a:solidFill>
                <a:srgbClr val="C03C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33" name="Picture 9" descr="C:\Users\ADMIN\OneDrive\Desktop\New folder\download (10)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09" y="1940307"/>
              <a:ext cx="576345" cy="542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Google Shape;120;p2"/>
          <p:cNvSpPr txBox="1"/>
          <p:nvPr/>
        </p:nvSpPr>
        <p:spPr>
          <a:xfrm>
            <a:off x="723714" y="225706"/>
            <a:ext cx="107015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3A3838"/>
                </a:solidFill>
                <a:latin typeface="Bebas Neue"/>
                <a:ea typeface="Bebas Neue"/>
                <a:cs typeface="Bebas Neue"/>
                <a:sym typeface="Bebas Neue"/>
              </a:rPr>
              <a:t>Department-wise Number of visits</a:t>
            </a:r>
            <a:endParaRPr sz="6600" b="1" i="0" u="none" strike="noStrike" cap="none" dirty="0">
              <a:solidFill>
                <a:srgbClr val="3A38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4B103-9A92-46B2-73EB-E1DA485C9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634" y="4290130"/>
            <a:ext cx="10515600" cy="1107955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General practice department has the highest number of visits </a:t>
            </a:r>
            <a:r>
              <a:rPr lang="en-US" sz="2800" b="1" dirty="0">
                <a:solidFill>
                  <a:srgbClr val="FF000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(7240) </a:t>
            </a:r>
            <a:r>
              <a:rPr lang="en-US" sz="2800" b="1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followed by orthopedics </a:t>
            </a:r>
            <a:r>
              <a:rPr lang="en-US" sz="2800" b="1" dirty="0">
                <a:solidFill>
                  <a:srgbClr val="FF000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(995) </a:t>
            </a:r>
            <a:r>
              <a:rPr lang="en-US" sz="2800" b="1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and others. </a:t>
            </a:r>
          </a:p>
          <a:p>
            <a:pPr marL="114300" indent="0"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675B29B4-25DA-A2B6-03DC-22118DBEE7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349351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675B29B4-25DA-A2B6-03DC-22118DBEE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46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5" descr="C:\Users\ADMIN\OneDrive\Desktop\New folder\customer-icon-emotions-satisfaction-meter-vector-30013100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11667"/>
          <a:stretch/>
        </p:blipFill>
        <p:spPr bwMode="auto">
          <a:xfrm>
            <a:off x="-119744" y="5392072"/>
            <a:ext cx="2281911" cy="18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1" y="1005840"/>
            <a:ext cx="3746610" cy="272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76" y="3733800"/>
            <a:ext cx="3862252" cy="302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17216" y="1295400"/>
            <a:ext cx="5524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Bell MT" panose="02020503060305020303" pitchFamily="18" charset="0"/>
              </a:rPr>
              <a:t>There is no significant difference in the number of visits among the age groups; however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30-40</a:t>
            </a:r>
            <a:r>
              <a:rPr lang="en-US" sz="2000" b="1" dirty="0">
                <a:latin typeface="Bell MT" panose="02020503060305020303" pitchFamily="18" charset="0"/>
              </a:rPr>
              <a:t> has utilized the healthcare service the most.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1527" y="4038600"/>
            <a:ext cx="533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Bell MT" panose="02020503060305020303" pitchFamily="18" charset="0"/>
              </a:rPr>
              <a:t>In the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20-30 </a:t>
            </a:r>
            <a:r>
              <a:rPr lang="en-US" sz="2000" b="1" dirty="0">
                <a:latin typeface="Bell MT" panose="02020503060305020303" pitchFamily="18" charset="0"/>
              </a:rPr>
              <a:t>age groups, people had the best experience with a satisfaction score of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5.25</a:t>
            </a:r>
            <a:r>
              <a:rPr lang="en-US" sz="2000" b="1" dirty="0">
                <a:latin typeface="Bell MT" panose="0202050306030502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Bell MT" panose="02020503060305020303" pitchFamily="18" charset="0"/>
              </a:rPr>
              <a:t>In the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70-80</a:t>
            </a:r>
            <a:r>
              <a:rPr lang="en-US" sz="2000" b="1" dirty="0">
                <a:latin typeface="Bell MT" panose="02020503060305020303" pitchFamily="18" charset="0"/>
              </a:rPr>
              <a:t> age groups, the satisfaction score is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4.58</a:t>
            </a:r>
            <a:r>
              <a:rPr lang="en-US" sz="2000" b="1" dirty="0">
                <a:latin typeface="Bell MT" panose="02020503060305020303" pitchFamily="18" charset="0"/>
              </a:rPr>
              <a:t>, which is not as bad, but it indicates that this age group experienced a less positive experience compared to all other age groups.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AAFC0-87B1-CE5B-989A-680960AD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111"/>
            <a:ext cx="6553200" cy="1104290"/>
          </a:xfrm>
        </p:spPr>
        <p:txBody>
          <a:bodyPr/>
          <a:lstStyle/>
          <a:p>
            <a:r>
              <a:rPr lang="en-IN" b="1" dirty="0">
                <a:latin typeface="Bebas Neue" panose="020B0606020202050201" pitchFamily="34" charset="0"/>
              </a:rPr>
              <a:t>AGE GROUP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AD3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/>
          <a:stretch/>
        </p:blipFill>
        <p:spPr bwMode="auto">
          <a:xfrm>
            <a:off x="171286" y="1524000"/>
            <a:ext cx="8001000" cy="492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72286" y="3124200"/>
            <a:ext cx="38451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1" dirty="0">
                <a:latin typeface="Bell MT" panose="02020503060305020303" pitchFamily="18" charset="0"/>
              </a:rPr>
              <a:t>There is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no relation </a:t>
            </a:r>
            <a:r>
              <a:rPr lang="en-US" sz="2000" b="1" dirty="0">
                <a:latin typeface="Bell MT" panose="02020503060305020303" pitchFamily="18" charset="0"/>
              </a:rPr>
              <a:t>between how long a patient wait and their satisfaction scores.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1" dirty="0">
                <a:latin typeface="Bell MT" panose="02020503060305020303" pitchFamily="18" charset="0"/>
              </a:rPr>
              <a:t>Satisfaction scores generally fall between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4 and 6</a:t>
            </a:r>
            <a:r>
              <a:rPr lang="en-US" sz="2000" b="1" dirty="0">
                <a:latin typeface="Bell MT" panose="02020503060305020303" pitchFamily="18" charset="0"/>
              </a:rPr>
              <a:t>, while wait times typically range from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34 to 36</a:t>
            </a:r>
            <a:r>
              <a:rPr lang="en-US" sz="2000" b="1" dirty="0">
                <a:latin typeface="Bell MT" panose="0202050306030502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b="1" dirty="0">
                <a:latin typeface="Bell MT" panose="02020503060305020303" pitchFamily="18" charset="0"/>
              </a:rPr>
              <a:t> It seems that extended wait times are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not linked</a:t>
            </a:r>
            <a:r>
              <a:rPr lang="en-US" sz="2000" b="1" dirty="0">
                <a:latin typeface="Bell MT" panose="02020503060305020303" pitchFamily="18" charset="0"/>
              </a:rPr>
              <a:t> to lower satisfaction levels across different departments.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B40E19-5AD6-103F-2F9C-183798AF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WAITING TIME vs SATISFACTION SCORE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DD0F3-EC1C-E097-CDDA-4A2B3E4B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457200"/>
            <a:ext cx="286536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6338FE0-24DE-0F5C-7B06-C8B935A921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16413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6338FE0-24DE-0F5C-7B06-C8B935A921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99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28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3413760"/>
            <a:ext cx="6519864" cy="35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4"/>
          <a:stretch/>
        </p:blipFill>
        <p:spPr bwMode="auto">
          <a:xfrm>
            <a:off x="304800" y="1445164"/>
            <a:ext cx="6248400" cy="393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55904" y="1445164"/>
            <a:ext cx="5257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June, July, August-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2648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December, January, February-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1870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March, April, May-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2358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September, October, and November- </a:t>
            </a:r>
            <a:r>
              <a:rPr lang="en-US" sz="2000" b="1" dirty="0">
                <a:solidFill>
                  <a:srgbClr val="FF0000"/>
                </a:solidFill>
                <a:latin typeface="Bell MT" panose="02020503060305020303" pitchFamily="18" charset="0"/>
              </a:rPr>
              <a:t>2340 visits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54102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Overall, it appears that people tend to visit the hospital more frequently during the </a:t>
            </a:r>
            <a:r>
              <a:rPr lang="en-US" sz="2000" b="1" i="1" dirty="0">
                <a:solidFill>
                  <a:srgbClr val="FF0000"/>
                </a:solidFill>
                <a:latin typeface="Bell MT" panose="02020503060305020303" pitchFamily="18" charset="0"/>
              </a:rPr>
              <a:t>middle </a:t>
            </a:r>
            <a:r>
              <a:rPr lang="en-US" sz="2000" b="1" i="1" dirty="0">
                <a:solidFill>
                  <a:schemeClr val="bg1"/>
                </a:solidFill>
                <a:latin typeface="Bell MT" panose="02020503060305020303" pitchFamily="18" charset="0"/>
              </a:rPr>
              <a:t>of the year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D7370-8EAF-FAD0-C4A8-D8E7F695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204891"/>
            <a:ext cx="10515600" cy="1325563"/>
          </a:xfrm>
        </p:spPr>
        <p:txBody>
          <a:bodyPr>
            <a:normAutofit/>
          </a:bodyPr>
          <a:lstStyle/>
          <a:p>
            <a:r>
              <a:rPr lang="en-IN" sz="7200" b="1" dirty="0">
                <a:latin typeface="Bebas Neue" panose="020B0606020202050201" pitchFamily="34" charset="0"/>
              </a:rPr>
              <a:t>MONTHLY VISIT</a:t>
            </a:r>
          </a:p>
        </p:txBody>
      </p:sp>
    </p:spTree>
    <p:extLst>
      <p:ext uri="{BB962C8B-B14F-4D97-AF65-F5344CB8AC3E}">
        <p14:creationId xmlns:p14="http://schemas.microsoft.com/office/powerpoint/2010/main" val="2265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0D1F59B2-2C4D-42AC-A5D9-C5658632BFC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X32/bNhD+Vwy95MUdSEqipLw1TroO2IogCbKHIShO4slmK4sCRaX1Av/vO1JOO7tOsyVZkGKAf0jH09193/GOuptI6b5rYPUOlhgdRkfGfFyC/TjJomnUbssgYXUcC5AK0gQlk0J6LdM5bdo+OryJHNg5ukvdD9B4gyT8I8qlzDOWV6lgCpKsLCCJo6tpBE1zCnOvU0PT4zTq0PamhUb/iaMJWnJ2wPU0ws9dYyx4R+cOHHpn16RO9xQg/ymmOKBy+hrPsXKj9Aw7Y93mPimKLJe8rlIoal4yniOnZ/pxNQR/v753GgKbmdaBbikAL9sLkOS1btxGpVydfO4ssUEcrTpP6oxQzI3VFTRRwGexH+HcRDPTDMtwdbIlPzeDrfAM67DUOu1WZOmt6TvtoJmcnEVr4urUGmIyLB17qrxsYT7NLNKdig7Z+ookvW7nzYbnr8AuxuD6RldofW7LD8RHgLBEyq2/mCMB9w8RmG70pbH/Cnj76vI2S2IavbFmGR7bbLYFedgLYxqNgVCo0+j3BVoMjxHtSrsNGb/sENRvVP4BdeNNCGA/YeT1Epoh7F8y+qt2I+KbUUyKihSdXuKBYLx4xfgrJi8YOwyfA2/hak0/63WwRcqwh66lUYFQDFtjr5uDI+h15Q2O5igjVqE9WgVzx9re7nY+3QH81HvI4xgrjNY+/K1svhD19D49f9OoqMuKqhG4kLIsZMZrVt9bXq/VNbQVbffd2voNoR8sPkGQ74ZliXZi6okC3awmVEGaSuUB5VaBVVvFdneexW6enwHPuPFUDABxRg0xwwR5CpVIni0Nx6Zyxh70E93WZjfwC+MBneE1tsOD2t0z8v+vgIzEx6wqUzqKUiGUyCXGKaYv43hR2IF1S2zde4s1Wt+8vqV/+oMWZWBptiCEL7o272jLmw2wetrGvD/jY59mIq/jLKb+oHKZM5VnNTy8Qbyezy3O4fa0/48Ot44ceDA90Lcydmwfb4b29lh95m7yYlCPrUcIyJMSC4VQIhY1SzD/UVL6CbTzb2j/q4zeDXpMaCokh1gUNMHlXDBRp6C8j+/Ch2DlaHCObG3REF7PGCsKOqNYzfK0ShgkorjXZL8A+v/GliqLMk4wE3HGZcxVoXj62PBkyVNeJ3lJralASDDNH2mSxkGZFcQjBZqmPC3yhD/KJNncmSt/tmboQn1JJVMau5lgtVSZqpnkmZfr/q1WCtvN9Dxa2TeumcH1HVR4Ci3uGUKoRKFVqO4ZRIKTL2PIev0X2kb04zgQAAA=&quot;"/>
    <we:property name="creatorSessionId" value="&quot;327827bb-6d6b-487d-8f2f-92bee2974e81&quot;"/>
    <we:property name="creatorTenantId" value="&quot;df8679cd-a80e-45d8-99ac-c83ed7ff95a0&quot;"/>
    <we:property name="creatorUserId" value="&quot;1003200345C87141&quot;"/>
    <we:property name="datasetId" value="&quot;313903eb-35e7-4747-a23c-5969a7144211&quot;"/>
    <we:property name="embedUrl" value="&quot;/reportEmbed?reportId=bf518755-1f62-4794-a79d-aad5ee65852e&amp;config=eyJjbHVzdGVyVXJsIjoiaHR0cHM6Ly9XQUJJLVVBRS1OT1JUSC1BLVBSSU1BUlktcmVkaXJlY3QuYW5hbHlzaXMud2luZG93cy5uZXQiLCJlbWJlZEZlYXR1cmVzIjp7InVzYWdlTWV0cmljc1ZOZXh0Ijp0cnVlLCJkaXNhYmxlQW5ndWxhckpTQm9vdHN0cmFwUmVwb3J0RW1iZWQiOnRydWV9fQ%3D%3D&amp;disableSensitivityBanner=true&quot;"/>
    <we:property name="initialStateBookmark" value="&quot;H4sIAAAAAAAAA+VX32/bNhD+Vwy95MUdSP1W3hInXYcuaeAE2UMRFCfx6LCVRYGi0nqB//cdKbtdXKfekixIMcBxxCP13X3f8Y7mbSBU19awOIU5BvvBodaf5mA+jbJgHDQr27t3b08Opm8/nB6cHJNZt1bppgv2bwMLZob2UnU91A6BjO+vxgHU9RnM3EhC3eE4aNF0uoFa/YnDYpqypsflOMAvba0NOMhzCxYd7A0tpzH55r9E5BEqq27wHCs7WKfYamNX47gosjzlskqgkLxkPEdO73TDrA9z93rn1Ac20Y0F1VAAzpanaZ6xvEpCJiDOygLiyNmlqu1qSbk4/tIa4k1qLFqn14RYzLRRFdSB52ewG+jcBhNd93P/dHzHfq57U+EUpZ9qrLILQnqju1ZZqEfH02BJWp0ZTUr6qSMnlbNd688TgzQSwT5bXpGlU82sXun8jdjFEFxXqwqNy2L5kfTwFOZIWXQPMyTi7iUi0w6+FHbfCN99ulxnKRwHr42e+9dW++iaPGylMQ6GQCjUcfDHNRr0r5HsQtmVGL9tCNStlvwD6YaBD2C7YOT1Eure71QC/V3ZgfHtYKaFghZaNce9kPHiFeOvOLtgbN9/9hzC1ZK+lkuPRYthi1xzLbyg6LfGVjd7h9CpygEOcJQRI9AcLjzckTLr3c7HG4Sfeg85HkOF0dzHv5XNV6Ge3qfTbxwUsqyoGoGHaVoWacYlkzvL60DcQFPRdt+srROErjf4BEGe9vMSzUjLkQBVL0ZUQYpK5QHlVoERd4rt/jyHm3l+Bj7DxhMRAEQZNcQMY+QJVGH8bGk40pXVZq8bqUbqzcAvtCM0xRts+ge1u2fU/18RGYSPWFUmdBQlYSjCPMUoweRlHC8CWzB2jo39YFCicc3re/nHP2lRepUm18TwRdfmPW15tQEWT9uYt2d86NMszGWURdQfRJ7mTOSZhIc3iIPZzOAM1qf9f3S4teTAkemA/ipthvbxum/Wx+ozd5MXw3poPWEIeVxiIRBKxEKyGPOfJaWfQVn3C+1/ldH7SQ8JTcKUQxQWApKchyyUCQjn44f0waMc9tYS1h0Z/M8zxoqCzigmWZ5UMYM4LHZCdtdA/7/DEmVRRjFmYZTxNOKiEDx5bHhpyRMu47yk1lQgxJjkj4Sk62CaFaQjBZokPCnymD8KkjA37pW/Gt23vr5SkSZMRixkMhWZkCzlmbOr7o0SApvV7XlA2XZd073tWqjwDBrccgmhEoVGoNhxEfFOgnWoqqx33Vzcxf3rtWW5/AvindSWQxAAAA==&quot;"/>
    <we:property name="isFiltersActionButtonVisible" value="false"/>
    <we:property name="pageDisplayName" value="&quot;Main tab&quot;"/>
    <we:property name="pptInsertionSessionID" value="&quot;69BB865F-9F22-4E71-88E2-0027DA31ECDD&quot;"/>
    <we:property name="reportEmbeddedTime" value="&quot;2024-01-20T10:50:54.281Z&quot;"/>
    <we:property name="reportName" value="&quot;Dashboard&quot;"/>
    <we:property name="reportState" value="&quot;CONNECTED&quot;"/>
    <we:property name="reportUrl" value="&quot;/groups/me/reports/bf518755-1f62-4794-a79d-aad5ee65852e?bookmarkGuid=a8e2103d-45d3-428d-be43-76129dbb4915&amp;bookmarkUsage=1&amp;ctid=df8679cd-a80e-45d8-99ac-c83ed7ff95a0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737A0DD-7A19-4D29-B4F1-086C14E32FC8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9BB865F-9F22-4E71-88E2-0027DA31ECDD&quot;"/>
    <we:property name="reportUrl" value="&quot;/groups/me/reports/31a80680-15b5-48a4-a107-04840c41a260/ReportSection?bookmarkGuid=50831f3c-28ea-44bc-90c6-3804ac90bdb4&amp;bookmarkUsage=1&amp;ctid=df8679cd-a80e-45d8-99ac-c83ed7ff95a0&amp;fromEntryPoint=export&quot;"/>
    <we:property name="reportName" value="&quot;objective and subjective&quot;"/>
    <we:property name="reportState" value="&quot;CONNECTED&quot;"/>
    <we:property name="embedUrl" value="&quot;/reportEmbed?reportId=31a80680-15b5-48a4-a107-04840c41a260&amp;config=eyJjbHVzdGVyVXJsIjoiaHR0cHM6Ly9XQUJJLVVBRS1OT1JUSC1BLVBSSU1BUlktcmVkaXJlY3QuYW5hbHlzaXMud2luZG93cy5uZXQiLCJlbWJlZEZlYXR1cmVzIjp7InVzYWdlTWV0cmljc1ZOZXh0Ijp0cnVlLCJkaXNhYmxlQW5ndWxhckpTQm9vdHN0cmFwUmVwb3J0RW1iZWQiOnRydWV9fQ%3D%3D&amp;disableSensitivityBanner=true&quot;"/>
    <we:property name="pageName" value="&quot;ReportSection&quot;"/>
    <we:property name="pageDisplayName" value="&quot;Objective question&quot;"/>
    <we:property name="datasetId" value="&quot;977f53b8-8330-49c4-a76e-5d98b64a98ec&quot;"/>
    <we:property name="backgroundColor" value="&quot;#FFFFFF&quot;"/>
    <we:property name="bookmark" value="&quot;H4sIAAAAAAAAA+1aS2/bOBD+K4YuuQiFSL17S5Nmt2haBE3QHhZFQYkjm60saikqjTfIf98hKSW14zw22bhOdw8GJJIi55v5Zjgz8LnHRdfWbPGezcF76b2S8tucqW8T4vleszxGAlIUwGgeFzGDKoUsinGVbLWQTee9PPc0U1PQH0XXs9psiIN/eKRIy4hUJOdBUhZZQQNWeZ99j9X1EZuaNRWrO/C9FlQnG1aLv8BtgVNa9XDhe3DW1lIxc9CxZhrMYae4HN9RQPIiRDlYqcUpHEOp3egHaKXS47vvde7JCro8ZzazB+7JRjPR4MZmLIA8C2kGaVxGCUt5nvPQjFei1sOSYvH6rFWIErEvWqOsXX7KmhK4Z4VW0HXDCe+Adb2ykr9emjiWvSrhA1R2qtFCL3Cf32XXCs3qyRGihkZP9plm3gXq4khJ1JRdtIs6QBVOPjGhRTOdaIEGM2tm8vueAlQU914GF59xpMP5etDrFeATJ3TJlBFYFl9RIwYYfiAVB/VqYbHtCzWqivor4m8QFwIxXMiLKo9YlKc5K0iZMhKW22WW9/28ADWR1QS1LPSvYJHrkJwxooImURkmeZxVKYc45wV/uDF2p1MFUzY65bL0e7Lu52vGH4FqnOsY/kqpnPMc9M2g2vi65fxLFHs4NJVKlGi+VSBPIGvr5r4oVj7IxzUranh9dk9SkVVSPT0iR6gkhJzziAdVUpGIp1nB4E5CbdgUuxiaflOyb9fYwd8+li+Leyu772aRApizdpVF7u7FM7/+cMm6M42ZnhgUEgcn1+YZDw5FG4s2WxJebuP0nazoalGCWiKFNwfMBc3DFDChMh+h1lt3oIDuyjLLTx/HrA6vtQMl5/azITmd4Ql3oPI9JxIK7XufZmCuQUvAhovR4d6saK67P0fdixXlHsZFET6yurdpMJ5wKLRTxLkbxq+CQ7Psswt+9gNuUFxX1Vxyq0yw/F27184+fsHl92bHBNMhnK51zEuhNkfzDcQAH5Omcgb8wHJp35U1bzTMHVJh8xIUqIU33DnRvGVKdKNLjW9vRWNY73uHUOmNhoIPYjrTN1jXMsXGueWCLfAMa5AWrOnG6sgBVrJ2BdhgblxWwynUbvbPHtQCZbcr1sr8YryfUcgvTkjcQnSojpq1nQkNpjrDIQ4W/FtYbJRUVpoj0TSjKIZm98B1RZsb8CxviouUlNYuI9LRgZq+rpF2M1FzBc1As+Ult/m9OepETjGuXp41uC1J8U7KM8qCKs1yIAHNi23LgvYBHUbPcbp7WB60raVX3XeoZOBOZ3szRLntpdgNgX5gxOKpvHKZAi4N41kUhFEVZjRC4kZ5UHB6M3WHFpOL2RFLQ17SKqZhlMclZxU1bai19H7+GcMYXjE/QjLdK13YebdzlS9ssOa8FHHZmcg2VjtrZH5cyfOYVsy2gR86aFVCWJIEJAhpHHFIE8ju6aIhZ3mVpVmQ0SQmZZBC/oOLPlsS+CswCc2jlNAU4hg4qRIWRun/kejHSHSwZZHov+jGEWMAOVSEhinetmHAnl0j/Ke3U28g1L/eUL3GqU1gcjwpMkgoBjEahCwNUprxivxyxcRTuOi+LLVU61sPbStFYwWeHAB0Kz4aPoBPXDa9flS1sXU62KrChAQ8pyHNU0JKmlZVRelPqalv0Si/FPuLggqUuXSfgzecSLPglajrFQ4ED8m3H192bxH8J3WBf0wl22U2K9c16mWvu5aVcMQaWNOCtj1GDnx4vqkNbf/McdmBvrj4G+PEwGdiIgAA&quot;"/>
    <we:property name="initialStateBookmark" value="&quot;H4sIAAAAAAAAA+1aS1PjOBD+KylfuLim/Iof3MJrl+IxFFDMYYuiZKudaMaxvLLMTJbiv29LsoGEBFhYMmZ2D6myJVnqr/vrVndXbizK6qogs2MyBWvT2uL825SIbwPXsq2yHfv8+eBodHpwdTw62sVhXknGy9ravLEkEWOQF6xuSKF2wME/Lm2LFMUJGau3nBQ12FYFouYlKdhfYBbjlBQN3NoW/KgKLoja8kwSCWrba1yO73i2+8nHE0km2TWcQSbN6ClUXMju3bZq86RFmp9Tm+kDt3kpCStxYzXmQBL7XgzRMAtCEtEkob4az1kh2yXpbPdHJRAPopxVSg8jek3KDKilhRZQ1+0JR0DqRmjJd+cmzngjMjiFXE+VkskZ7vM7rysmSTE4QdRQysEOkcS6RV2cCI6a0otGqANU4eALYZKV44FkaAu1ZsK/bwtARVFr07m9xJEa54tWr/eAz43QGRFKYJ5+RY0oYPgBFxTE1kxj22GiU5VnL4i/RlwIRHEhSfMkIEESJSR1s4i4ftYvsxw30xTEgOcD1DKTv4JFHkMyxghSLwwyP0yGcR5RGCY0pa83xmg8FjAmnVPOS7/Ni2a6ZPwNqLq5muAv48I4z15TtqodPracfYdiG4fGXLAMzbcI5B1krczclSDZq3xckrSA3R8vJJW7SKr3R2QIFfqQUBpQJw9zN6BRnBJ4llBrNsUIQ9NvgjfVEjvY/WP5vLhPsvt5FgmAKakWWWTuXjzz64NL1pypzPTOoJA4OOmmURa4uZtQJ8zSOPUckr8+FK0t2vQkvDzF6WdZURcsAzFHCmsKmPWphzFgQqU+Qq1X5kAG9b1l5p8uuqwOr7U9waf6szbvnOAJz6CyLSMSCm1bXyagrkFNwJKyzuH2FzRXv5yj5kWL8gLjoggXpGh0wosnHDJpFHFjhvEr51AtuzTBT39AFYrHqppyqpUJmr9L99rYwS8o/15uqGDahtOljnkn1PpovoYYYGPSlE2A7mku7ZiKZV/C1CBlOi9BgSrYp8aJphURrO5cqns7YKVivW0dQi7XGgpO2XgiV1hXM0XHuflazLEUa5AWpKy76sgAFrzQT525cVkB11CY2T8bEDOUXa9YKvOn7n5GIa+MkLgFq1EdBalqFRpUdYZDFDT4A5itlVRamhNWlp0oimYvwHVPmxV45jfFRYJzbZcOaedAZVMUSLsJK6iAsqXZ/JKn/F4ddc7HGFfvzmrd1o3wTkpijzh5FCfgOl6S9i0L2gF0GDnF6fp1eVBfS6+iqVHJQI3OtieIsu+l2IpA3zJi9l5eOU8Bk4bROHD8IPdjL0DiBomTUm81ddvukYnZAYl8mnn50PODZJhRknuqw7SU3h8/Y+jCK+ZHSKYXpQsbRxv3+cIaa847Eeedye1jtbNE5reVPG9pxfQNfNtBy0OXhKHjOr43DChEIcQvdFGfkiSPo9iJvXDoZk4EyQMX/bAksBdgul4SRK4XwXAI1M1D4gfR/5HoYSTa61kk+i+6cUAIQAK56/kR3ra+Qz5cI/ynt1NXEOpfb6g+4tQ6MBmepDGEHgYxz/FJ5EReTHP3lysm3sNFd3gmuVjeeqgqzkot8GAPoF7wUf8VfKK8bOSbqo3e6aBXhYnr0MTzvSRy3cyL8jz3vJ9SUz+hUXon9pWAHIS6dD+CN5xztWCLFcUCB5zX5NtvL7t7BP9dXeAfU0l3mdXKZY163si6IhmckBKWtKB1j5ECbZ9XtaH1nzksfYi69PGOfOYD1fi661jf3v4NLePTLW0iAAA=&quot;"/>
    <we:property name="isFiltersActionButtonVisible" value="true"/>
    <we:property name="reportEmbeddedTime" value="&quot;2024-01-20T10:59:17.937Z&quot;"/>
    <we:property name="creatorTenantId" value="&quot;df8679cd-a80e-45d8-99ac-c83ed7ff95a0&quot;"/>
    <we:property name="creatorUserId" value="&quot;1003200345C87141&quot;"/>
    <we:property name="creatorSessionId" value="&quot;edb915d8-f995-408c-bf3c-109032514dfb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33A2F10F-8F8C-4479-BAE9-9F87866ED3EF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9BB865F-9F22-4E71-88E2-0027DA31ECDD&quot;"/>
    <we:property name="reportUrl" value="&quot;/groups/me/reports/31a80680-15b5-48a4-a107-04840c41a260/ReportSectiondb28575f3b0f1c7b5ca7?bookmarkGuid=60a43827-773b-412c-b0dd-e774064778f8&amp;bookmarkUsage=1&amp;ctid=df8679cd-a80e-45d8-99ac-c83ed7ff95a0&amp;fromEntryPoint=export&quot;"/>
    <we:property name="reportName" value="&quot;objective and subjective&quot;"/>
    <we:property name="reportState" value="&quot;CONNECTED&quot;"/>
    <we:property name="embedUrl" value="&quot;/reportEmbed?reportId=31a80680-15b5-48a4-a107-04840c41a260&amp;config=eyJjbHVzdGVyVXJsIjoiaHR0cHM6Ly9XQUJJLVVBRS1OT1JUSC1BLVBSSU1BUlktcmVkaXJlY3QuYW5hbHlzaXMud2luZG93cy5uZXQiLCJlbWJlZEZlYXR1cmVzIjp7InVzYWdlTWV0cmljc1ZOZXh0Ijp0cnVlLCJkaXNhYmxlQW5ndWxhckpTQm9vdHN0cmFwUmVwb3J0RW1iZWQiOnRydWV9fQ%3D%3D&amp;disableSensitivityBanner=true&quot;"/>
    <we:property name="pageName" value="&quot;ReportSectiondb28575f3b0f1c7b5ca7&quot;"/>
    <we:property name="pageDisplayName" value="&quot;Subjective question&quot;"/>
    <we:property name="datasetId" value="&quot;977f53b8-8330-49c4-a76e-5d98b64a98ec&quot;"/>
    <we:property name="backgroundColor" value="&quot;#FFFFFF&quot;"/>
    <we:property name="bookmark" value="&quot;H4sIAAAAAAAAA+1abU/bSBD+K5G/9Es4+d0O34DQKzpaIVpxOp0Qmt0dJ9s6Xmu9gaYo//1mbSeQQAgvLQ1wHyJ5d/ZlZvzMM+OBS0fIqsxh8glG6Gw7u0p9G4H+1vGcrlMszgmXh0EAcRazGLwgdn0vpVWqNFIVlbN96RjQAzQnshpDbg+kyX9Puw7k+REM7CiDvMKuU6KuVAG5/IHNYhIZPcZp18HvZa402CM/GzBojz2n5TQmVbw/AroRuJHn+Bm5aWaPsVTatGPB/DRKoixgbubxhEUcEtpTNdJazfXr7aW1YnuqMCALUsDOpS5LQswSl4kg8hhPfKwVzGRu2iVssv+91GQ3eWNSWvftkRUDpSWH3Knt01g15lw6eyofj+qn/YX5z2qsOR5jVosKI82ETvqgqlIayDtH5B8sTKcPBpwpee1IK/JpvaiPJWgzInFVi4bqYk8j6SCcbXfanau1I86h4DS7rNPOYKBxAKYd7v9qhctGdnYB0hhJiLPy9+OifbveizBiJquAflzpe1hxSjOVLAZ5GwNXoPvSGMfzcUWwQtHouzek92rjjX0l5Fqw0QFKC9S7kxpvfalnIeF3l0zbvJc6PZ0FMm37ei0623hpbPrlAXI6teJAZK4QLAq82AX68ZCo7UUF9lo0VbnkqBfw44yQ+No+DJAozm4i68rmSonVlQcWn05mfEwwe6/VqN7WJpAh3bDGrq7TqORaCPw9JIS3r7oQcgbQgyXfVfdHQzOoVbn7zXedE8jHdZKisw+laVxw2UzT+ndHwwldYUhFKCfv7B4LF/uzu4U15qbHRkrUPsUaLrcf3KcdQl0U9szmxBXBMNfw2UKBB70k8KIwjQQmmfDCMOabFgo7A+z8qdW4vDPDPbNSM8rTwPFxmfcjQjXW+FO1+jQeMdQdlXWIDaR5DHPkVP9QLca/zTORGjH1kHTkLaejX4yJ35ZbrivRhFMcMc/teXGUBClCwJF5wdpwWomQD5KoRPPh5BDPMb+p+lx+UzTT8gS0bMrrliefan5L/PNznUWKsTW8XXZNtXqyczVhxa1Bzj8IeoPTW349vR0qohZryxdgOZ5x3++lfppuZWkIW2Hge1uMe+4WF70wS2IuPHCfLfnly9BsHbs+6/mu1zv8ibluFyrJrye6+5LEmwH7Srq6lv3fjDNspHPgQxTv64jsN/2JA4OjxhNSWPXoI6vEA9EkkxGVMbKapZbZ6C9ZWO6wN2Tm4VnnMdF9e8x1nWM5GJoVATKLtzpdLHZjrMhpgoZ7DN1EMBHwLO25yKKs96Sy7PUD6qMqzPBVVWJCFWPzpD7A8xh2v/rr7SCwKQW9NIs5D0QvYlmEMfAU45f5ZfWq227G0v3+95fSabuHC5oMEoV+AEnEMIpFCpREMj/bNPg9uXm9ocQ9b+Xugn41/P1MDakUWdbjiYAIM4YpCwKW/A7c9hU3St+qtpirfaYxQ20rvI3hzzv0bkUH/SXO8B9DmxpxBOUm0ebjLF8J/iYvPgH5D0ZQEwAhMEh8FgIGVPT3/ChyxdoA2JgU/ZQ/721U9vnJhcNz9EQXDWo/JCMvTMLEBx9CN0jAD8T6/v7/DcnNJ/Mvyi7YlXm+FGLuI7BcynNl6sbHCyH0u6xfyejH6uLNddfaRtNtbXI1NlUJHI+gwFuavYRuKASK9nlVw7f+H595u3c6/Q+Mmdv1YyQAAA==&quot;"/>
    <we:property name="initialStateBookmark" value="&quot;H4sIAAAAAAAAA+1abU/bSBD+K5G/9Es4+TV2+g0IvaJCi2jF6XRCaHZ3nGzreK31BppD+e83azsBAiGQUBrgPliyd/ZlZvzMM+NJLh0hyyKD8WcYovPe2VHqxxD0j5bntJ28Gfvy5dPh9vGns8/bh3s0rAojVV467y8dA7qP5kSWI8jsDjT4z2nbgSw7gr59SiErse0UqEuVQyb/xXoyiYwe4aTt4M8iUxrsll8NGLTbntN0eqazvT8COhG4kef4FbmpR4+xUNo0z4L5SRRHacDc1OMxizjEtKaspZWay+fbQyvFdlVuQOakgB1LXBaHmMYuE0HkMR77WCmYysw0U9h472ehyW7yxriw/tolK/pKSw6ZU9mnsazNuXR2VTYaVnd7N8a/qpHmeIxpJcqNNGPa6aMqC2kgax2RfzA3rR4YcCbktSOtyKfVpB4WoM2QxGUlGqiLXY2kg3Deu5P2TK1tcQ45p9F5nbb7fY19MM3j3q9WuKhlZxcgjZEEMSv/MMqbt+u9CCOmshLo4ko/wIpTGill3s+aGLgC3bfaOJ6NSoIVilrf3QG9Vxtv7Dsh14KNNlBaoN4ZV3jrST0NCb89Z9rmvdTJ6TSQadn3a9HZxEtt0y8PkNOJFQcidYVgUeB1XKCLh17ysgJ7KZrKTHLUN/DjDJH42t70kSjOLiLrivpIieWVB27enUz5mGD2QathtazJGAM6YYldbadWybUQ+GtACG9edS7kFKD7c74rH46G+qFS5f4333ZOIBtVSYr2PpCmdsFlPUzz3x0NxnSEIRWhGL+zayxc7GVXC2vMbY8Nlah8ihVc7t64RyuEusjtnvWOC4JhpuGzhQIPunHgRWESCYxT4YVhh29aKGz3sfWnVqPi3gz3zEpNKU8Dx9Uy7yFCOdL4pFp9Hg0Z6pZKW8QG0qzCHBnVP1SL8R+zTKSGTD0mHXnz6egXY+K35ZbrStTh1ImY53a9ThQHCULAkXnB0nBaiJCPkqhE88H4AM8xu636TH5bNNXyBLSsy+uGJ9c1vyH+2b7OTYqxNbyddk21arB1NWDFjUHO3wh6g9Nbdj29HSiiFmvLN2AZnnHf7yZ+kmylSQhbYeB7W4x77hYX3TCNO1x44D5b8svmodk4dnnW812ve/CEuW4HSsmvJ7qHksSbAftCurqW/d+MM2ykc+ADFB+qiOzVDYl9g8PaE1JY9egjq8B9USeTIZUxspymlunTJ5lb7rAnpObxWWeV6L475trOsewPzIIAmcZblS5utl+syKmDhnsM3VgwEfA06brIorS7Vln2+gF1qHIzeFWVmFD5yKzVB3gewx5Wf70dBNaloJekHc4D0Y1YGmEHeIKdl/ll9arbbsbS/d7Pl9Jpe4AL6gwShX4AccQw6ogEKImkfrpp8Fu7eb2hxD1r5e6AfjX8/UwNqQRZ2uWxgAhThgkLAhb/Dtz2FDdK36m2mKl9pjFFbSu8jeHPe/RuRPu9Oc7wV6FNjTiEYpNoczXLF4K/zotrIP/RCKoDIAQGsc9CwICK/q4fRa5YGgAbk6LX+Xlvo7LPExcOz9ETvWlQ8yEZeWEcxj74ELpBDH4glvf3/29Ibj6Zf1N2wo7MsrkQc1fAciHPlakaHy+E0O+zfiGjH6uLN9ddaxpNd7XJ1ciUBXA8ghzvaPYSuiEXKJr7RQ3f6j8+TnWIrScthO5fYP/5M2sPTyb/AYRay5uEJAAA&quot;"/>
    <we:property name="isFiltersActionButtonVisible" value="true"/>
    <we:property name="reportEmbeddedTime" value="&quot;2024-01-20T10:56:41.375Z&quot;"/>
    <we:property name="creatorTenantId" value="&quot;df8679cd-a80e-45d8-99ac-c83ed7ff95a0&quot;"/>
    <we:property name="creatorUserId" value="&quot;1003200345C87141&quot;"/>
    <we:property name="creatorSessionId" value="&quot;56ef41f9-88e9-4eea-8901-93d5d08fcaa3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460</Words>
  <Application>Microsoft Office PowerPoint</Application>
  <PresentationFormat>Widescreen</PresentationFormat>
  <Paragraphs>61</Paragraphs>
  <Slides>16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Bell MT</vt:lpstr>
      <vt:lpstr>Bebas Neue</vt:lpstr>
      <vt:lpstr>Adobe Heiti Std R</vt:lpstr>
      <vt:lpstr>Arial</vt:lpstr>
      <vt:lpstr>Wingdings</vt:lpstr>
      <vt:lpstr>Office Theme</vt:lpstr>
      <vt:lpstr>Microsoft Word Document</vt:lpstr>
      <vt:lpstr>PowerPoint Presentation</vt:lpstr>
      <vt:lpstr>PowerPoint Presentation</vt:lpstr>
      <vt:lpstr>Patient DEMOGRAPHY</vt:lpstr>
      <vt:lpstr>PowerPoint Presentation</vt:lpstr>
      <vt:lpstr>PowerPoint Presentation</vt:lpstr>
      <vt:lpstr>AGE GROUP ANALYSIS</vt:lpstr>
      <vt:lpstr>WAITING TIME vs SATISFACTION SCORE </vt:lpstr>
      <vt:lpstr>PowerPoint Presentation</vt:lpstr>
      <vt:lpstr>MONTHLY VISIT</vt:lpstr>
      <vt:lpstr>Demographic insights</vt:lpstr>
      <vt:lpstr>PowerPoint Presentation</vt:lpstr>
      <vt:lpstr>AREA FOR IMPROVEMENT</vt:lpstr>
      <vt:lpstr>PowerPoint Presentation</vt:lpstr>
      <vt:lpstr>REVENUE OF DEPARTMENTS</vt:lpstr>
      <vt:lpstr>YEARLY REVENUE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</dc:creator>
  <cp:lastModifiedBy>MADHAN MAREESAN</cp:lastModifiedBy>
  <cp:revision>44</cp:revision>
  <dcterms:created xsi:type="dcterms:W3CDTF">2022-03-12T04:23:59Z</dcterms:created>
  <dcterms:modified xsi:type="dcterms:W3CDTF">2024-01-20T16:52:41Z</dcterms:modified>
</cp:coreProperties>
</file>